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0" r:id="rId3"/>
    <p:sldId id="268" r:id="rId4"/>
    <p:sldId id="269" r:id="rId5"/>
    <p:sldId id="272" r:id="rId6"/>
    <p:sldId id="274" r:id="rId7"/>
    <p:sldId id="273" r:id="rId8"/>
    <p:sldId id="276" r:id="rId9"/>
    <p:sldId id="283" r:id="rId10"/>
    <p:sldId id="277" r:id="rId11"/>
    <p:sldId id="281" r:id="rId12"/>
    <p:sldId id="278" r:id="rId13"/>
    <p:sldId id="282" r:id="rId14"/>
    <p:sldId id="284" r:id="rId1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DOT_PowerPoint_Template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98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0558" y="3831921"/>
            <a:ext cx="11029260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0559" y="5105400"/>
            <a:ext cx="853440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1285" y="5854700"/>
            <a:ext cx="8866716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65092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733551"/>
            <a:ext cx="10972800" cy="452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451601" y="88900"/>
            <a:ext cx="51308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D5639A5-D1D2-4A8C-9C92-EDFD7A982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8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451601" y="88900"/>
            <a:ext cx="51308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752600"/>
            <a:ext cx="10972800" cy="4514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D5639A5-D1D2-4A8C-9C92-EDFD7A982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7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451601" y="88901"/>
            <a:ext cx="51308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D5639A5-D1D2-4A8C-9C92-EDFD7A982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8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9"/>
            <a:ext cx="105156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373374" y="6553331"/>
            <a:ext cx="1717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75901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E0BA-13CD-4C77-9420-1A614CF8731F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39A5-D1D2-4A8C-9C92-EDFD7A982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8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NCDOT_PowerPoint_Template-0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699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9546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5639A5-D1D2-4A8C-9C92-EDFD7A982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9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04975" y="477838"/>
            <a:ext cx="9144000" cy="1655762"/>
          </a:xfrm>
        </p:spPr>
        <p:txBody>
          <a:bodyPr/>
          <a:lstStyle/>
          <a:p>
            <a:r>
              <a:rPr lang="en-US" sz="2800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Preconstruction Collaboration - Bentley ProjectWise</a:t>
            </a:r>
          </a:p>
          <a:p>
            <a:r>
              <a:rPr lang="en-US" sz="2000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ACEC/NCDOT </a:t>
            </a:r>
          </a:p>
          <a:p>
            <a:r>
              <a:rPr lang="en-US" sz="2000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Presenter:   Bryan Edwards, PE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942" y="2133600"/>
            <a:ext cx="5524066" cy="3094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15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9900"/>
            <a:ext cx="10972800" cy="667934"/>
          </a:xfrm>
        </p:spPr>
        <p:txBody>
          <a:bodyPr/>
          <a:lstStyle/>
          <a:p>
            <a:r>
              <a:rPr lang="en-US" sz="2800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 Creation - Renditions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10368281" y="524648"/>
            <a:ext cx="1612898" cy="27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50" dirty="0"/>
              <a:t>CADD Services ProjectWise Meetings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933" y="4298755"/>
            <a:ext cx="3316133" cy="1689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384" y="1369289"/>
            <a:ext cx="5486496" cy="262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20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029" y="1711396"/>
            <a:ext cx="3991308" cy="474319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69900"/>
            <a:ext cx="10972800" cy="667934"/>
          </a:xfrm>
        </p:spPr>
        <p:txBody>
          <a:bodyPr/>
          <a:lstStyle/>
          <a:p>
            <a:r>
              <a:rPr lang="en-US" sz="2800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Metadata Attribution – From SAP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58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81" y="413059"/>
            <a:ext cx="10515600" cy="1061245"/>
          </a:xfrm>
        </p:spPr>
        <p:txBody>
          <a:bodyPr/>
          <a:lstStyle/>
          <a:p>
            <a:r>
              <a:rPr lang="en-US" dirty="0"/>
              <a:t>ProjectWise Licensing Options</a:t>
            </a:r>
            <a:br>
              <a:rPr lang="en-US" dirty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: Rounded Corners 2"/>
          <p:cNvSpPr/>
          <p:nvPr/>
        </p:nvSpPr>
        <p:spPr>
          <a:xfrm>
            <a:off x="2057400" y="1790702"/>
            <a:ext cx="3505200" cy="33908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Passport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($128/</a:t>
            </a:r>
            <a:r>
              <a:rPr lang="en-US" dirty="0" err="1">
                <a:solidFill>
                  <a:srgbClr val="FF0000"/>
                </a:solidFill>
              </a:rPr>
              <a:t>yr</a:t>
            </a:r>
            <a:r>
              <a:rPr lang="en-US" dirty="0">
                <a:solidFill>
                  <a:srgbClr val="FF0000"/>
                </a:solidFill>
              </a:rPr>
              <a:t>/person)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Tools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ProjectWise Web Client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Deliverables Management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(More geared for review / not ideal for collaboration)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7105649" y="1790702"/>
            <a:ext cx="4029075" cy="33718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Visa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($720/</a:t>
            </a:r>
            <a:r>
              <a:rPr lang="en-US" dirty="0" err="1">
                <a:solidFill>
                  <a:srgbClr val="FF0000"/>
                </a:solidFill>
              </a:rPr>
              <a:t>yr</a:t>
            </a:r>
            <a:r>
              <a:rPr lang="en-US" dirty="0">
                <a:solidFill>
                  <a:srgbClr val="FF0000"/>
                </a:solidFill>
              </a:rPr>
              <a:t>/person)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Tools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ProjectWise Web Client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(Ideal for collaboration / most larger firms already have this / CADD Workspaces wrapped inside)  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3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81" y="413059"/>
            <a:ext cx="10515600" cy="1061245"/>
          </a:xfrm>
        </p:spPr>
        <p:txBody>
          <a:bodyPr/>
          <a:lstStyle/>
          <a:p>
            <a:r>
              <a:rPr lang="en-US" dirty="0"/>
              <a:t>ProjectWise Piloting Strategy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642421" y="1474303"/>
            <a:ext cx="84445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Start with 3 Projects – MOVE them from </a:t>
            </a:r>
            <a:r>
              <a:rPr lang="en-US" sz="1600" dirty="0" err="1">
                <a:solidFill>
                  <a:srgbClr val="1F497D"/>
                </a:solidFill>
                <a:latin typeface="Arial"/>
                <a:cs typeface="Arial"/>
              </a:rPr>
              <a:t>ProjectStore</a:t>
            </a:r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 into ProjectWise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Maintain the existing TIP folder structure these projects.   (New folder structure for new projects)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Utilize ProjectWise Managed Workspaces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Begin Piloting soon!   (Late August/early September)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Changes are anticipated based upon feedback from Piloting.  Once changes are made, we will roll out a larger number of projects into ProjectWise (similar to a second piloting phase).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Training materials in the form of documentation and/or videos will be provided for PEFs</a:t>
            </a:r>
          </a:p>
          <a:p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	</a:t>
            </a: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81" y="413059"/>
            <a:ext cx="10515600" cy="1061245"/>
          </a:xfrm>
        </p:spPr>
        <p:txBody>
          <a:bodyPr/>
          <a:lstStyle/>
          <a:p>
            <a:r>
              <a:rPr lang="en-US" dirty="0"/>
              <a:t>NCDOT ProjectWise</a:t>
            </a:r>
            <a:br>
              <a:rPr lang="en-US" dirty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48180" y="2967335"/>
            <a:ext cx="3295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6248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ProjectWise Use Among State DOTs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077" y="1228725"/>
            <a:ext cx="7985846" cy="5019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077" y="1228725"/>
            <a:ext cx="7950129" cy="5019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3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87" y="337023"/>
            <a:ext cx="10515600" cy="1061245"/>
          </a:xfrm>
        </p:spPr>
        <p:txBody>
          <a:bodyPr/>
          <a:lstStyle/>
          <a:p>
            <a:r>
              <a:rPr lang="en-US" dirty="0"/>
              <a:t>Preconstruction Collaboration – Future</a:t>
            </a:r>
            <a:br>
              <a:rPr lang="en-US" dirty="0"/>
            </a:br>
            <a:r>
              <a:rPr lang="en-US" sz="1600" dirty="0"/>
              <a:t>Project Store and SharePoint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3613699" y="2596855"/>
            <a:ext cx="1496291" cy="116150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NCDOT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ProjectStore</a:t>
            </a:r>
            <a:r>
              <a:rPr lang="en-US" dirty="0"/>
              <a:t>)</a:t>
            </a: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35" y="4999562"/>
            <a:ext cx="720436" cy="900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35" y="5221259"/>
            <a:ext cx="720436" cy="900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53" y="5442957"/>
            <a:ext cx="720436" cy="9005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9338" y="4546903"/>
            <a:ext cx="100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1F497D"/>
                </a:solidFill>
                <a:latin typeface="Arial"/>
                <a:cs typeface="Arial"/>
              </a:rPr>
              <a:t>NCDOT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91054" y="3805534"/>
            <a:ext cx="1557261" cy="1632923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517" y="5035338"/>
            <a:ext cx="720436" cy="9005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205" y="5030706"/>
            <a:ext cx="835891" cy="8155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336" y="5356288"/>
            <a:ext cx="835891" cy="8155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39" y="5714052"/>
            <a:ext cx="835891" cy="8155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55585" y="4992740"/>
            <a:ext cx="196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1F497D"/>
                </a:solidFill>
                <a:latin typeface="Arial"/>
                <a:cs typeface="Arial"/>
              </a:rPr>
              <a:t>External Partners</a:t>
            </a:r>
          </a:p>
        </p:txBody>
      </p:sp>
      <p:sp>
        <p:nvSpPr>
          <p:cNvPr id="24" name="Can 23"/>
          <p:cNvSpPr/>
          <p:nvPr/>
        </p:nvSpPr>
        <p:spPr>
          <a:xfrm>
            <a:off x="5179915" y="2587476"/>
            <a:ext cx="1424967" cy="1161501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NCDOT</a:t>
            </a:r>
          </a:p>
          <a:p>
            <a:pPr algn="ctr"/>
            <a:r>
              <a:rPr lang="en-US" dirty="0"/>
              <a:t>SharePoint</a:t>
            </a:r>
          </a:p>
          <a:p>
            <a:pPr algn="ctr"/>
            <a:r>
              <a:rPr lang="en-US" dirty="0"/>
              <a:t>(Non CADD)</a:t>
            </a:r>
          </a:p>
        </p:txBody>
      </p:sp>
      <p:cxnSp>
        <p:nvCxnSpPr>
          <p:cNvPr id="28" name="Straight Arrow Connector 27"/>
          <p:cNvCxnSpPr>
            <a:stCxn id="8" idx="0"/>
          </p:cNvCxnSpPr>
          <p:nvPr/>
        </p:nvCxnSpPr>
        <p:spPr>
          <a:xfrm flipV="1">
            <a:off x="4069771" y="3805535"/>
            <a:ext cx="292073" cy="1637422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81530" y="3856688"/>
            <a:ext cx="1050987" cy="1142874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399194" y="3413290"/>
            <a:ext cx="3708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  <a:latin typeface="Arial"/>
                <a:cs typeface="Arial"/>
              </a:rPr>
              <a:t>SharePoint Benefits</a:t>
            </a: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External partners have controlled access to projects</a:t>
            </a: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Document management system (for non CADD)</a:t>
            </a: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No cumbersome FTS/email for file delivery</a:t>
            </a:r>
          </a:p>
        </p:txBody>
      </p:sp>
      <p:sp>
        <p:nvSpPr>
          <p:cNvPr id="31" name="Can 9"/>
          <p:cNvSpPr/>
          <p:nvPr/>
        </p:nvSpPr>
        <p:spPr>
          <a:xfrm>
            <a:off x="6674806" y="2587475"/>
            <a:ext cx="1496291" cy="1161501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ProjectWise</a:t>
            </a:r>
          </a:p>
          <a:p>
            <a:pPr algn="ctr"/>
            <a:r>
              <a:rPr lang="en-US" dirty="0"/>
              <a:t>(CADD)</a:t>
            </a:r>
          </a:p>
        </p:txBody>
      </p:sp>
      <p:sp>
        <p:nvSpPr>
          <p:cNvPr id="32" name="Thought Bubble: Cloud 31"/>
          <p:cNvSpPr/>
          <p:nvPr/>
        </p:nvSpPr>
        <p:spPr>
          <a:xfrm>
            <a:off x="6425067" y="1756032"/>
            <a:ext cx="1974127" cy="806521"/>
          </a:xfrm>
          <a:prstGeom prst="cloudCallout">
            <a:avLst>
              <a:gd name="adj1" fmla="val 46130"/>
              <a:gd name="adj2" fmla="val -14130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7396378" y="3805534"/>
            <a:ext cx="69143" cy="1194028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305372" y="3796155"/>
            <a:ext cx="2738247" cy="1747258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399194" y="2069609"/>
            <a:ext cx="37080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  <a:latin typeface="Arial"/>
                <a:cs typeface="Arial"/>
              </a:rPr>
              <a:t>ProjectWise Benefits</a:t>
            </a: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External partners have controlled access to projects</a:t>
            </a: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True Document Management System for CADD</a:t>
            </a: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Collaborations Area</a:t>
            </a:r>
          </a:p>
          <a:p>
            <a:r>
              <a:rPr lang="en-US" sz="1200" dirty="0">
                <a:solidFill>
                  <a:srgbClr val="1F497D"/>
                </a:solidFill>
                <a:latin typeface="Arial"/>
                <a:cs typeface="Arial"/>
              </a:rPr>
              <a:t>Search and Report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6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to get it Right 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55" y="1159673"/>
            <a:ext cx="6942857" cy="5295238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5103547" y="2395097"/>
            <a:ext cx="1640871" cy="57911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Delivery of TIP</a:t>
            </a:r>
          </a:p>
        </p:txBody>
      </p:sp>
      <p:sp>
        <p:nvSpPr>
          <p:cNvPr id="9" name="Can 23"/>
          <p:cNvSpPr/>
          <p:nvPr/>
        </p:nvSpPr>
        <p:spPr>
          <a:xfrm>
            <a:off x="4482798" y="4633559"/>
            <a:ext cx="1424967" cy="1161501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NCDOT</a:t>
            </a:r>
          </a:p>
          <a:p>
            <a:pPr algn="ctr"/>
            <a:r>
              <a:rPr lang="en-US" dirty="0"/>
              <a:t>SharePoint</a:t>
            </a:r>
          </a:p>
          <a:p>
            <a:pPr algn="ctr"/>
            <a:r>
              <a:rPr lang="en-US" dirty="0"/>
              <a:t>(Non CADD)</a:t>
            </a:r>
          </a:p>
        </p:txBody>
      </p:sp>
      <p:sp>
        <p:nvSpPr>
          <p:cNvPr id="10" name="Can 9"/>
          <p:cNvSpPr/>
          <p:nvPr/>
        </p:nvSpPr>
        <p:spPr>
          <a:xfrm>
            <a:off x="5977689" y="4633558"/>
            <a:ext cx="1496291" cy="1161501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ProjectWise</a:t>
            </a:r>
          </a:p>
          <a:p>
            <a:pPr algn="ctr"/>
            <a:r>
              <a:rPr lang="en-US" dirty="0"/>
              <a:t>(CADD)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8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/>
        </p:nvSpPr>
        <p:spPr>
          <a:xfrm>
            <a:off x="5222561" y="2491525"/>
            <a:ext cx="1559837" cy="612251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CADD Workspace Standards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5222561" y="2434721"/>
            <a:ext cx="1559837" cy="612251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DGN file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(checked-out)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5222561" y="2377917"/>
            <a:ext cx="1559837" cy="612251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Reference Files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(read only)</a:t>
            </a:r>
          </a:p>
        </p:txBody>
      </p:sp>
      <p:sp>
        <p:nvSpPr>
          <p:cNvPr id="32" name="Thought Bubble: Cloud 31"/>
          <p:cNvSpPr/>
          <p:nvPr/>
        </p:nvSpPr>
        <p:spPr>
          <a:xfrm>
            <a:off x="5760971" y="1398268"/>
            <a:ext cx="2999084" cy="2137007"/>
          </a:xfrm>
          <a:prstGeom prst="cloudCallout">
            <a:avLst>
              <a:gd name="adj1" fmla="val 46130"/>
              <a:gd name="adj2" fmla="val -14130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87" y="337023"/>
            <a:ext cx="10515600" cy="1061245"/>
          </a:xfrm>
        </p:spPr>
        <p:txBody>
          <a:bodyPr/>
          <a:lstStyle/>
          <a:p>
            <a:r>
              <a:rPr lang="en-US" dirty="0"/>
              <a:t>How does it work?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977407"/>
            <a:ext cx="1877322" cy="2346653"/>
          </a:xfrm>
          <a:prstGeom prst="rect">
            <a:avLst/>
          </a:prstGeom>
        </p:spPr>
      </p:pic>
      <p:sp>
        <p:nvSpPr>
          <p:cNvPr id="31" name="Can 9"/>
          <p:cNvSpPr/>
          <p:nvPr/>
        </p:nvSpPr>
        <p:spPr>
          <a:xfrm>
            <a:off x="6507008" y="1756208"/>
            <a:ext cx="1496291" cy="1161501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NCDOT ProjectWise</a:t>
            </a:r>
          </a:p>
          <a:p>
            <a:pPr algn="ctr"/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353381" y="2783379"/>
            <a:ext cx="1767952" cy="1769663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50369" y="2412929"/>
            <a:ext cx="22215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Access to Cloud</a:t>
            </a:r>
          </a:p>
          <a:p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Managed Workspaces</a:t>
            </a:r>
          </a:p>
          <a:p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Speed</a:t>
            </a:r>
          </a:p>
          <a:p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3 0.01759 L 0.00768 0.3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3 0.01759 L 0.00768 0.30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3 0.01759 L 0.00768 0.309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27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hought Bubble: Cloud 31"/>
          <p:cNvSpPr/>
          <p:nvPr/>
        </p:nvSpPr>
        <p:spPr>
          <a:xfrm>
            <a:off x="5797186" y="1398268"/>
            <a:ext cx="2999084" cy="2137007"/>
          </a:xfrm>
          <a:prstGeom prst="cloudCallout">
            <a:avLst>
              <a:gd name="adj1" fmla="val 46130"/>
              <a:gd name="adj2" fmla="val -14130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9"/>
          <p:cNvSpPr/>
          <p:nvPr/>
        </p:nvSpPr>
        <p:spPr>
          <a:xfrm>
            <a:off x="6543223" y="1756208"/>
            <a:ext cx="1496291" cy="1161501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NCDOT ProjectWise</a:t>
            </a:r>
          </a:p>
          <a:p>
            <a:pPr algn="ctr"/>
            <a:endParaRPr lang="en-US" dirty="0"/>
          </a:p>
        </p:txBody>
      </p:sp>
      <p:sp>
        <p:nvSpPr>
          <p:cNvPr id="10" name="Rectangle: Rounded Corners 9"/>
          <p:cNvSpPr/>
          <p:nvPr/>
        </p:nvSpPr>
        <p:spPr>
          <a:xfrm>
            <a:off x="5017267" y="4676054"/>
            <a:ext cx="1559837" cy="612251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CADD Workspace Standards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5017267" y="4619250"/>
            <a:ext cx="1559837" cy="612251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DGN file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(checked-in)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87" y="337023"/>
            <a:ext cx="10515600" cy="1061245"/>
          </a:xfrm>
        </p:spPr>
        <p:txBody>
          <a:bodyPr/>
          <a:lstStyle/>
          <a:p>
            <a:r>
              <a:rPr lang="en-US" dirty="0"/>
              <a:t>How does it work?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15" y="3977407"/>
            <a:ext cx="1877322" cy="2346653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 flipH="1">
            <a:off x="5389596" y="2783379"/>
            <a:ext cx="1767952" cy="1769663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/>
          <p:cNvSpPr/>
          <p:nvPr/>
        </p:nvSpPr>
        <p:spPr>
          <a:xfrm>
            <a:off x="5017267" y="4562446"/>
            <a:ext cx="1559837" cy="612251"/>
          </a:xfrm>
          <a:prstGeom prst="round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Reference Files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(read only)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39513" y="3668210"/>
            <a:ext cx="3100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User can update server copy</a:t>
            </a:r>
          </a:p>
          <a:p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1F497D"/>
                </a:solidFill>
                <a:latin typeface="Arial"/>
                <a:cs typeface="Arial"/>
              </a:rPr>
              <a:t>If user leaves town without checking in file, and Admin has to force a check in .. Reverts back to status </a:t>
            </a:r>
          </a:p>
          <a:p>
            <a:endParaRPr lang="en-US" sz="12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5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16016 -0.3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502" y="1122409"/>
            <a:ext cx="8373778" cy="49961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3487" y="337023"/>
            <a:ext cx="10515600" cy="1061245"/>
          </a:xfrm>
        </p:spPr>
        <p:txBody>
          <a:bodyPr/>
          <a:lstStyle/>
          <a:p>
            <a:r>
              <a:rPr lang="en-US" dirty="0"/>
              <a:t>ProjectWise Explorer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03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9900"/>
            <a:ext cx="10972800" cy="667934"/>
          </a:xfrm>
        </p:spPr>
        <p:txBody>
          <a:bodyPr/>
          <a:lstStyle/>
          <a:p>
            <a:r>
              <a:rPr lang="en-US" sz="2800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Creation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10368281" y="524648"/>
            <a:ext cx="1612898" cy="27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50" dirty="0"/>
              <a:t>CADD Services ProjectWise Meetings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7743" y="1260376"/>
            <a:ext cx="5505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DesignFileGenerator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Functionality Built in to ProjectWise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828" y="1749973"/>
            <a:ext cx="2996862" cy="1036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654" y="2930979"/>
            <a:ext cx="3192681" cy="2481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015" y="2937768"/>
            <a:ext cx="2924367" cy="2979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5147" y="2937768"/>
            <a:ext cx="2890254" cy="34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69900"/>
            <a:ext cx="10972800" cy="667934"/>
          </a:xfrm>
        </p:spPr>
        <p:txBody>
          <a:bodyPr/>
          <a:lstStyle/>
          <a:p>
            <a:r>
              <a:rPr lang="en-US" sz="2800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TIP Folder Structure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306" y="1624549"/>
            <a:ext cx="2133333" cy="3942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982" y="3789688"/>
            <a:ext cx="1704762" cy="1190476"/>
          </a:xfrm>
          <a:prstGeom prst="rect">
            <a:avLst/>
          </a:prstGeom>
        </p:spPr>
      </p:pic>
      <p:cxnSp>
        <p:nvCxnSpPr>
          <p:cNvPr id="10" name="Connector: Elbow 9"/>
          <p:cNvCxnSpPr/>
          <p:nvPr/>
        </p:nvCxnSpPr>
        <p:spPr>
          <a:xfrm flipV="1">
            <a:off x="3395207" y="4352653"/>
            <a:ext cx="2408775" cy="9809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982" y="5124549"/>
            <a:ext cx="1295238" cy="885714"/>
          </a:xfrm>
          <a:prstGeom prst="rect">
            <a:avLst/>
          </a:prstGeom>
        </p:spPr>
      </p:pic>
      <p:cxnSp>
        <p:nvCxnSpPr>
          <p:cNvPr id="14" name="Connector: Elbow 13"/>
          <p:cNvCxnSpPr>
            <a:endCxn id="11" idx="1"/>
          </p:cNvCxnSpPr>
          <p:nvPr/>
        </p:nvCxnSpPr>
        <p:spPr>
          <a:xfrm>
            <a:off x="3395207" y="4969565"/>
            <a:ext cx="2408775" cy="597841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/>
          <p:cNvCxnSpPr/>
          <p:nvPr/>
        </p:nvCxnSpPr>
        <p:spPr>
          <a:xfrm flipV="1">
            <a:off x="3487972" y="2401294"/>
            <a:ext cx="2316010" cy="675861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982" y="1357882"/>
            <a:ext cx="1857143" cy="22380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409" y="469900"/>
            <a:ext cx="752381" cy="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9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CDOT_Official_PowerPoint_Template_4x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 xmlns="b7a99c9f-9f2c-4c37-8a59-07560a963150">Overview</Section>
    <_dlc_DocId xmlns="16f00c2e-ac5c-418b-9f13-a0771dbd417d">CONNECT-2090322475-4</_dlc_DocId>
    <_dlc_DocIdUrl xmlns="16f00c2e-ac5c-418b-9f13-a0771dbd417d">
      <Url>https://connect.ncdot.gov/resources/CADD/_layouts/15/DocIdRedir.aspx?ID=CONNECT-2090322475-4</Url>
      <Description>CONNECT-2090322475-4</Description>
    </_dlc_DocIdUrl>
    <Order0 xmlns="b7a99c9f-9f2c-4c37-8a59-07560a963150" xsi:nil="true"/>
    <URL xmlns="http://schemas.microsoft.com/sharepoint/v3">
      <Url xsi:nil="true"/>
      <Description xsi:nil="true"/>
    </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0204279B0C5848AA59882EACDE0DDE" ma:contentTypeVersion="32" ma:contentTypeDescription="Create a new document." ma:contentTypeScope="" ma:versionID="8903c87a3763f00724b42eca787118f7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xmlns:ns3="b7a99c9f-9f2c-4c37-8a59-07560a963150" targetNamespace="http://schemas.microsoft.com/office/2006/metadata/properties" ma:root="true" ma:fieldsID="ca39ae074119b13cf034367c6360f8c0" ns1:_="" ns2:_="" ns3:_="">
    <xsd:import namespace="http://schemas.microsoft.com/sharepoint/v3"/>
    <xsd:import namespace="16f00c2e-ac5c-418b-9f13-a0771dbd417d"/>
    <xsd:import namespace="b7a99c9f-9f2c-4c37-8a59-07560a96315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ection" minOccurs="0"/>
                <xsd:element ref="ns3:Order0" minOccurs="0"/>
                <xsd:element ref="ns2:SharedWithUsers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4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99c9f-9f2c-4c37-8a59-07560a963150" elementFormDefault="qualified">
    <xsd:import namespace="http://schemas.microsoft.com/office/2006/documentManagement/types"/>
    <xsd:import namespace="http://schemas.microsoft.com/office/infopath/2007/PartnerControls"/>
    <xsd:element name="Section" ma:index="11" nillable="true" ma:displayName="Section" ma:format="Dropdown" ma:internalName="Section">
      <xsd:simpleType>
        <xsd:restriction base="dms:Choice">
          <xsd:enumeration value="Overview"/>
          <xsd:enumeration value="Help Docs"/>
          <xsd:enumeration value="Videos"/>
        </xsd:restriction>
      </xsd:simpleType>
    </xsd:element>
    <xsd:element name="Order0" ma:index="12" nillable="true" ma:displayName="Order" ma:internalName="Order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3562DD04-9046-4943-84B4-2954636BE3B1}"/>
</file>

<file path=customXml/itemProps2.xml><?xml version="1.0" encoding="utf-8"?>
<ds:datastoreItem xmlns:ds="http://schemas.openxmlformats.org/officeDocument/2006/customXml" ds:itemID="{69BCCDC0-2EC6-4241-A06D-3823D8AECE9C}"/>
</file>

<file path=customXml/itemProps3.xml><?xml version="1.0" encoding="utf-8"?>
<ds:datastoreItem xmlns:ds="http://schemas.openxmlformats.org/officeDocument/2006/customXml" ds:itemID="{41BF4B40-4B39-4733-8342-D7D8BBE224A1}"/>
</file>

<file path=customXml/itemProps4.xml><?xml version="1.0" encoding="utf-8"?>
<ds:datastoreItem xmlns:ds="http://schemas.openxmlformats.org/officeDocument/2006/customXml" ds:itemID="{7B139C85-1A7F-4677-B780-3DD3F8EFC138}"/>
</file>

<file path=docProps/app.xml><?xml version="1.0" encoding="utf-8"?>
<Properties xmlns="http://schemas.openxmlformats.org/officeDocument/2006/extended-properties" xmlns:vt="http://schemas.openxmlformats.org/officeDocument/2006/docPropsVTypes">
  <Template>NCDOT_Official_PowerPoint_Template_4x3</Template>
  <TotalTime>3734</TotalTime>
  <Words>358</Words>
  <Application>Microsoft Office PowerPoint</Application>
  <PresentationFormat>Widescreen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Times New Roman</vt:lpstr>
      <vt:lpstr>Wingdings</vt:lpstr>
      <vt:lpstr>NCDOT_Official_PowerPoint_Template_4x3</vt:lpstr>
      <vt:lpstr>PowerPoint Presentation</vt:lpstr>
      <vt:lpstr>ProjectWise Use Among State DOTs</vt:lpstr>
      <vt:lpstr>Preconstruction Collaboration – Future Project Store and SharePoint</vt:lpstr>
      <vt:lpstr>Important to get it Right !</vt:lpstr>
      <vt:lpstr>How does it work?</vt:lpstr>
      <vt:lpstr>How does it work?</vt:lpstr>
      <vt:lpstr>ProjectWise Explorer</vt:lpstr>
      <vt:lpstr>File Creation</vt:lpstr>
      <vt:lpstr>New TIP Folder Structure</vt:lpstr>
      <vt:lpstr>PDF Creation - Renditions</vt:lpstr>
      <vt:lpstr>Metadata Attribution – From SAP</vt:lpstr>
      <vt:lpstr>ProjectWise Licensing Options </vt:lpstr>
      <vt:lpstr>ProjectWise Piloting Strategy</vt:lpstr>
      <vt:lpstr>NCDOT ProjectWise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NCDOT and ProjectWise Overview</dc:title>
  <dc:creator>Edwards, Bryan L</dc:creator>
  <cp:lastModifiedBy>Edwards, Bryan L</cp:lastModifiedBy>
  <cp:revision>63</cp:revision>
  <dcterms:created xsi:type="dcterms:W3CDTF">2018-02-23T18:35:22Z</dcterms:created>
  <dcterms:modified xsi:type="dcterms:W3CDTF">2018-09-05T19:08:52Z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0x010100C00204279B0C5848AA59882EACDE0DDE</vt:lpwstr>
  </property>
  <property fmtid="{D5CDD505-2E9C-101B-9397-08002B2CF9AE}" pid="3" name="_dlc_DocIdItemGuid">
    <vt:lpwstr>fe9f2ebf-4b31-4c1a-9aad-fc97f8aa9051</vt:lpwstr>
  </property>
  <property fmtid="{D5CDD505-2E9C-101B-9397-08002B2CF9AE}" pid="4" name="Order">
    <vt:r8>400</vt:r8>
  </property>
</Properties>
</file>